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848" r:id="rId4"/>
    <p:sldId id="922" r:id="rId5"/>
    <p:sldId id="923" r:id="rId6"/>
    <p:sldId id="924" r:id="rId7"/>
    <p:sldId id="925" r:id="rId8"/>
    <p:sldId id="927" r:id="rId9"/>
    <p:sldId id="926" r:id="rId10"/>
    <p:sldId id="928" r:id="rId11"/>
    <p:sldId id="929" r:id="rId12"/>
    <p:sldId id="930" r:id="rId13"/>
    <p:sldId id="931" r:id="rId14"/>
    <p:sldId id="940" r:id="rId15"/>
    <p:sldId id="932" r:id="rId16"/>
    <p:sldId id="933" r:id="rId17"/>
    <p:sldId id="934" r:id="rId18"/>
    <p:sldId id="935" r:id="rId19"/>
    <p:sldId id="936" r:id="rId20"/>
    <p:sldId id="937" r:id="rId21"/>
    <p:sldId id="938" r:id="rId22"/>
    <p:sldId id="943" r:id="rId23"/>
    <p:sldId id="939" r:id="rId24"/>
    <p:sldId id="941" r:id="rId25"/>
    <p:sldId id="944" r:id="rId26"/>
    <p:sldId id="942" r:id="rId27"/>
    <p:sldId id="945" r:id="rId28"/>
    <p:sldId id="42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DA6FF-44FC-4B2A-8896-3B19AC11D489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6FFEC-9E56-49F1-9B7C-A9A7B80F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3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441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280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73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602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296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377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873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86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157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38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3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172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964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980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870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822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563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869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075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03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16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7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550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512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1075-DED1-815E-BA9F-727DCCFC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BE7189E1-D36D-8E4A-0ADA-09A458C89E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>
            <a:extLst>
              <a:ext uri="{FF2B5EF4-FFF2-40B4-BE49-F238E27FC236}">
                <a16:creationId xmlns:a16="http://schemas.microsoft.com/office/drawing/2014/main" id="{24EE1E38-8EC0-F0D1-EA48-6DBA28A3D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16AEA6A1-62D1-50A9-1299-E1C34D2B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CA2DA-2E91-4E21-B7A4-62ABD4A162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349" name="页脚占位符 4">
            <a:extLst>
              <a:ext uri="{FF2B5EF4-FFF2-40B4-BE49-F238E27FC236}">
                <a16:creationId xmlns:a16="http://schemas.microsoft.com/office/drawing/2014/main" id="{8DA73444-D460-9FB0-8E47-8A0CFC5E15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75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37D1E-2055-2B2A-5B43-A2700AC0E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6E4F69-2B45-857E-4105-DAA55110A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1D754B-A749-79CA-9D33-63B9AC21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2074F-06AC-98A4-8EC2-7F16822D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525119-5656-1800-CABF-C2975A14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79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12F5B-E9FF-E593-816F-827BA282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068732-FA75-7D1E-1A01-F433E8E88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702CB-A979-7E5B-3B0C-91327865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98630A-C674-8914-7A26-5138C5E3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439502-6BAF-F144-9F2C-4C44D3C8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63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ED09E67-640F-874A-71B3-E551BFA74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8A21BB-BADB-1D00-807D-4EEF46015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597B4D-452E-6570-2423-6471D941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50DD4-41C8-965B-D057-CF50177A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82DE8-F0F3-CB77-41CF-824E3FFB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590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73AC5-107D-2354-2989-1B6C38403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0E3318-E8A2-88B2-D49D-8C16B315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BCF2C-E4A3-0567-1C58-9AD14D68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D2AA59-78FD-4470-8E5D-5B0066486475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05F84-349F-5285-F901-BD2044F9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CEEB4-E9C0-526F-A003-D261745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21F33-538D-4728-990C-A8B714BBA0B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339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BAFA0-7153-7C33-C6F7-ABBF38A3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67DD8-BF53-E243-F4ED-EBD22CD63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3DC70-9B52-139E-4059-9D0875AA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1FE07-31FF-4706-B08C-65D202C3B8C8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C70A88-CACC-33FD-1BFA-3191EAF9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5F1FA-1723-F18D-B27D-A81F39E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F227A-728E-467B-B6A0-2EA9DEA121B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910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1FCA5-DF76-F12E-D6F1-57774793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2CD4B7-3E08-A65D-60C3-F4407F12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64B7A-C18A-E184-A102-B9048659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B4B4D-5959-5777-C2A6-41195783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111E8-028E-3B74-4BEB-EB1723B7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7060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CBDB-1EFA-4D3E-D665-9ECC9F90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F30D3-5808-FBA6-333B-A326A6A90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71BDFA-CAFC-C93A-5F3E-DDF124928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72D8F1-90E2-FB97-0BBB-2E3FA82D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085B57-F3EB-044C-621E-38CA60B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C5F7C-D8CF-F0A1-6D84-FE8DB68C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45210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015C3-D140-38D4-6850-80373C9F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4F5AE3-7810-DB9F-F743-BF1B1C12E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47942-7893-69B7-D7CC-9BF9297AA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E8CC58-989C-33A4-9B6C-D8FB5B7B5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376553-103E-5B58-2D08-0DF16329E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D653CF-7ADC-7F97-0E56-5C2533A5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0F054-D817-5A04-E467-D6D36C0B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D4DDCC-5E30-C7BE-B21C-B2253ECD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8988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E455B-8A8D-7AE9-FE92-426BA56D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AA99B3-3001-E0B3-1C9C-6ED5BB1D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3205CE-96BE-45E2-B895-DA677AB619E6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B0C7D7-75CE-437E-0F5D-102D782A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Linux+Shell</a:t>
            </a:r>
            <a:r>
              <a:rPr lang="zh-CN" altLang="en-US"/>
              <a:t>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78B8F2-FE75-02E0-5BCE-33F680B4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156C29-633D-438A-8789-810AB06DB71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36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DD80E7-79C4-C3FE-53C7-401DD6B7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C0E22-398F-4CCC-A9F1-6082FF5B5B4E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648A7D-E664-6736-C9D2-69C56818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FF9221-9842-1032-DC5F-1F8BD88C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91138-8369-43D9-8A35-643BE7E84AB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206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8CED2-C3F1-CCEB-2772-A87F7F54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972F5-1A9E-C552-027A-378AF8B9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568D1-BD27-77CC-9646-C3B76D827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BA0D2-8621-1EFE-18B4-FF52C5D6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4662F-060D-03E9-8282-B66BA9D3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7EEBD4-4066-46A2-25B4-F8C706EA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80894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B9764-2BA4-FE21-5066-161C9D6A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299FC-2E68-C7B1-DBBA-E5FC6BF66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02641D-F094-4850-95CE-285FA6DE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208D34-F2A2-2BA9-429F-F0C66961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3C1978-A9AE-0DE6-7F69-1305581D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963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589E8-DBB4-5D15-625C-9FD1AE22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49392F-8693-0ECD-4E06-A64A249E2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3C67A-20F4-8CB5-F1B4-E356B701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730BD-C3F2-813C-6719-ECD3E0F3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790FD0-8029-5035-BB5C-E2C448B5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8589F9-A859-2054-2987-69ECA82F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28550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B0351-5469-F9A7-1033-BDFE9844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85A92A-A08F-B92C-8934-10CD829A3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4E36E-DD0B-5A72-0DCD-E5F4189E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12EE6-F0DD-29BC-C8C6-30E98D1E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34E18-284F-56E7-ACDF-775AFD8A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6566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A32E98-C907-0E04-2D61-E1613DEDA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00076E-0E1E-EE79-D785-D43EC7B93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184BA-99C2-EAFB-C055-49E4AF8B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6904D-454A-5415-A79E-8610CAA6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AB075-CF31-EB06-BDFC-22795D07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2133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0538A-622A-A9CB-0698-08B85291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38A626-DDB1-D515-79E6-FAD87997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EFBFE-7F8F-7D1B-1D32-91878997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EDD525-1185-7B23-17EA-4347CBF8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F41D7-C9CE-0696-CF9D-B3FE5EEC8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5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BCA98-8A67-243A-F37D-C22D3A2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64830-3968-EC1D-6332-F9C17DE3A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CA2A8C-5470-3056-1D42-DDCCA41A6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0B9B44-19FF-8311-EB69-B20E2472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ECE31D-07D6-D268-66AA-BFC83A01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04C0AB-FD57-7540-1919-940631CA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28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B15A7-E9D9-5BE4-472A-093F67DC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6866FD-79E9-B3A3-1CD5-844F9AEE7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2A8B89-38CD-6CC3-D09E-42DAD778E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064E6-EAF8-3DFA-14BA-E56C2E850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EBD7E3-15CD-1B82-D1D1-6E32E635F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9A93E1-380A-4DBC-BE32-ABE32476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BD5F34-B5DB-2907-8372-0B8421F4D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27F663-2E31-1456-479E-2B78B201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BEC9A-BDF0-AEC3-CA08-D10E2A85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566EA9-D27E-8876-9745-4DD707FB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1C60E-62AE-45DB-B839-525119143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935AF1-5D45-ACE3-CFD7-76B026B2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42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115506-DD01-7881-D2D6-BBD6044B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DF17F4-6B8D-BBCF-D581-3C369798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129FC7-885B-80F9-58CA-CCA31E6C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92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9F553-E27B-9D8D-1C6F-DDF3759D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D7A48-FEB4-0949-D4B0-23089251A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DE982E-53A0-91E7-C1B5-C7B342D3C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AFB83-75EC-6276-6A3D-D1993D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B0331D-2B0A-EC14-2A9D-E0026613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225AAA-80E1-6F17-7DB5-8E272D8B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7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105DA-ED78-EC88-406E-FD6AC7977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88EBC3-65A7-115D-E199-B8E04B5AA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9BE639-0F69-731D-7E6E-5E0C835DF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84064D-58D0-75AF-AA67-F6FBFF1E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23C4FA-AB7B-E81A-7144-81B1A72E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E13C96-D0EA-784D-D363-BAC21AA3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94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04F147-FABB-F568-1AAE-A36B701D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30C778-40FA-C54D-D1A0-A06E6ECE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C9EF6-84E6-84E2-A547-9CBF6EA00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49A37-CFBC-4E1A-8920-B838515B27D4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F1B80-5808-B370-CFF2-49EC527ED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BB977B-A989-D535-E8C4-F05AFFA71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22832-972B-42EC-BDA2-EACDF332B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3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1804D9-4E71-6F4A-FC08-25C13535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FA08F5-1C30-8157-9C30-8480CC2E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F34D4-D687-BE4C-2555-93081D7A2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69E4F4-A98C-45CE-BD62-39334D906E50}" type="datetime1">
              <a:rPr lang="zh-CN" altLang="en-US" smtClean="0"/>
              <a:pPr>
                <a:defRPr/>
              </a:pPr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64BBA-0C1E-C49F-E184-B4357CC50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Python</a:t>
            </a:r>
            <a:r>
              <a:rPr lang="zh-CN" altLang="en-US"/>
              <a:t>入门到人工智能实战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0F037-E6FB-6C07-909B-ECC897A44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876026-86DB-4795-BA64-05AD3343036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85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EA428-F11B-FC8D-38FC-4AEF8534D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第</a:t>
            </a:r>
            <a:r>
              <a:rPr lang="en-US" altLang="zh-CN" sz="6000" dirty="0"/>
              <a:t>13</a:t>
            </a:r>
            <a:r>
              <a:rPr lang="zh-CN" altLang="en-US" sz="6000" dirty="0"/>
              <a:t>章 </a:t>
            </a:r>
            <a:r>
              <a:rPr lang="en-US" altLang="zh-CN" sz="6000" dirty="0"/>
              <a:t>AIGC</a:t>
            </a:r>
            <a:r>
              <a:rPr lang="zh-CN" altLang="zh-CN" sz="6000" dirty="0"/>
              <a:t>数学基础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94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信息论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概述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64FB8D2-6EEA-1EBE-CCF8-B40CA6C7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66915"/>
            <a:ext cx="8201025" cy="394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推断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--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概述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E6BD1CE-D6AE-6336-220A-D15A703C53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500" y="2166916"/>
          <a:ext cx="8115300" cy="3757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62577" imgH="1330593" progId="Visio.Drawing.11">
                  <p:embed/>
                </p:oleObj>
              </mc:Choice>
              <mc:Fallback>
                <p:oleObj name="Visio" r:id="rId3" imgW="6262577" imgH="1330593" progId="Visio.Drawing.11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3E6BD1CE-D6AE-6336-220A-D15A703C53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2166916"/>
                        <a:ext cx="8115300" cy="37576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118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极大似然估计的核心思想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以数据为依据）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430C3792-5C5B-8F59-E3A8-64C74ED404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500" y="2166916"/>
          <a:ext cx="7943849" cy="3748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43046" imgH="2364242" progId="Visio.Drawing.11">
                  <p:embed/>
                </p:oleObj>
              </mc:Choice>
              <mc:Fallback>
                <p:oleObj name="Visio" r:id="rId3" imgW="4343046" imgH="2364242" progId="Visio.Drawing.11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430C3792-5C5B-8F59-E3A8-64C74ED404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2166916"/>
                        <a:ext cx="7943849" cy="37481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13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极大似然估计的核心思想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以数据为依据）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FA5B6344-A2A5-6B51-1C52-B545397BC00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这个直观现象如何用数学表达呢？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这就是一个由</a:t>
                </a:r>
                <a:r>
                  <a:rPr kumimoji="0" lang="zh-CN" altLang="en-US" sz="2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结果</a:t>
                </a:r>
                <a:r>
                  <a:rPr kumimoji="0" lang="zh-CN" altLang="en-US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（各样本）推出</a:t>
                </a:r>
                <a:r>
                  <a:rPr kumimoji="0" lang="zh-CN" altLang="en-US" sz="2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条件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zh-CN" altLang="en-US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生成各样本的概率分布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p)</a:t>
                </a:r>
                <a:r>
                  <a:rPr kumimoji="0" lang="zh-CN" altLang="en-US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的过程：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假设有一个样本集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该分布的联合概率可表示为：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，它又称为相对于样本集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的参数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的似然函数（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linkehood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function</a:t>
                </a:r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），参数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可以是一个标量或向量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𝐷</m:t>
                        </m:r>
                      </m:e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𝜃</m:t>
                        </m:r>
                      </m:e>
                    </m:d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,…,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𝜃</m:t>
                        </m:r>
                      </m:e>
                    </m:d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𝑖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𝑛</m:t>
                        </m:r>
                      </m:sup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𝑝</m:t>
                        </m:r>
                        <m:d>
                          <m:d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zh-CN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假设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为使出现该组样本的概率最大的参数值，即样本集的极大似然估计，则有：</a:t>
                </a: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zh-CN" altLang="zh-CN" sz="20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acc>
                          <m:accPr>
                            <m:chr m:val="̂"/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𝜃</m:t>
                            </m:r>
                          </m:e>
                        </m:acc>
                      </m:fName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=</m:t>
                        </m:r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𝑎𝑟𝑔</m:t>
                        </m:r>
                        <m:func>
                          <m:func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0" lang="zh-CN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2000" b="0" i="0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+mn-cs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kumimoji="0" lang="en-US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+mn-cs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ctrlPr>
                                  <a:rPr kumimoji="0" lang="zh-CN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a:rPr kumimoji="0" lang="en-US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+mn-cs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kumimoji="0" lang="en-US" altLang="zh-CN" sz="20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+mn-cs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0" lang="zh-CN" altLang="zh-CN" sz="2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zh-CN" altLang="zh-CN" sz="2000" b="0" i="1" u="none" strike="noStrike" kern="1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000" b="0" i="1" u="none" strike="noStrike" kern="1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000" b="0" i="1" u="none" strike="noStrike" kern="1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0" lang="en-US" altLang="zh-CN" sz="20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FA5B6344-A2A5-6B51-1C52-B545397BC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blipFill>
                <a:blip r:embed="rId3"/>
                <a:stretch>
                  <a:fillRect l="-716" t="-1473" r="-1002" b="-54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38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—EM</a:t>
            </a:r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算法概述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DA1A5F51-BF70-616D-F724-9FA4D37F28F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EM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算法是存在隐变量的情况下求参数的极大似然估计，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通过迭代的方法求似然函数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𝑙𝑜𝑔𝑝</m:t>
                    </m:r>
                    <m:d>
                      <m:d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的极大似然估计，每次迭代分为两步：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步，求期望；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步求极大化。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输入：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可观察样本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altLang="zh-CN" sz="2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altLang="zh-CN" sz="2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4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kumimoji="0" lang="zh-CN" altLang="zh-CN" sz="2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隐变量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Z,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联合分布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隐变量的条件分布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输出：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模型参数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DA1A5F51-BF70-616D-F724-9FA4D37F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blipFill>
                <a:blip r:embed="rId3"/>
                <a:stretch>
                  <a:fillRect l="-716" t="-1473" b="-74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17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—EM</a:t>
            </a:r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算法具体步骤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DA1A5F51-BF70-616D-F724-9FA4D37F28F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EM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算法的具体步骤如下：</a:t>
                </a:r>
              </a:p>
              <a:p>
                <a:pPr marL="0" marR="0" lvl="0" indent="266700" algn="just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）初始化参数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marL="0" marR="0" lvl="0" indent="266700" algn="just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步：假设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为第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次迭代参数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的估计值，在第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i+1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次迭代的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步，计算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函数。</a:t>
                </a:r>
              </a:p>
              <a:p>
                <a:pPr marL="0" marR="0" lvl="0" indent="266700" algn="just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266700" algn="just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步：求使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极大化的参数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，设第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i+1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次迭代求得的参数的估计值为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marL="0" marR="0" lvl="0" indent="266700" algn="just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𝑎𝑟𝑔</m:t>
                          </m:r>
                          <m:limLow>
                            <m:limLow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zh-CN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266700" algn="just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）重复第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）步和第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）步，直到收敛或指定迭代次数。</a:t>
                </a: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DA1A5F51-BF70-616D-F724-9FA4D37F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blipFill>
                <a:blip r:embed="rId3"/>
                <a:stretch>
                  <a:fillRect l="-716" t="-1473" r="-3221" b="-14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661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变分推断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概述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DA1A5F51-BF70-616D-F724-9FA4D37F28FB}"/>
              </a:ext>
            </a:extLst>
          </p:cNvPr>
          <p:cNvSpPr txBox="1">
            <a:spLocks/>
          </p:cNvSpPr>
          <p:nvPr/>
        </p:nvSpPr>
        <p:spPr bwMode="auto">
          <a:xfrm>
            <a:off x="1981200" y="1966899"/>
            <a:ext cx="85153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变分推断的目标：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首先，目标是根据已有数据推断需要的分布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不容易表达，不能直接求解时，可以尝试用变分推断的方法， 即，寻找容易表达和求解的分布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的差距很小的时候，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就可以作为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的近似分布，成为输出结果。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在这个过程中，目标转变了，从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求分布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的推断问题，变成了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缩小距离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的优化问题。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75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变分推断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2400" b="1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具体步骤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DA1A5F51-BF70-616D-F724-9FA4D37F28F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近似推断的简单步骤：</a:t>
                </a:r>
                <a:endPara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输入：数据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，模型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需要推断的是后验概率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，但不能直接求。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构造后验概率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的近似分布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;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4.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利用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KL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散度等衡量指标，不断缩小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之间的距离直至收敛。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5.</a:t>
                </a:r>
                <a:r>
                  <a:rPr kumimoji="0" lang="zh-CN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输出：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;</m:t>
                    </m:r>
                    <m:sSup>
                      <m:sSupPr>
                        <m:ctrlPr>
                          <a:rPr kumimoji="0" lang="zh-CN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en-US" altLang="zh-CN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kumimoji="0" lang="en-US" altLang="zh-CN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marR="0" lvl="1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DA1A5F51-BF70-616D-F724-9FA4D37F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blipFill>
                <a:blip r:embed="rId3"/>
                <a:stretch>
                  <a:fillRect l="-716" t="-937" r="-8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22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en-US" altLang="zh-CN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MCMC</a:t>
            </a:r>
            <a:r>
              <a:rPr lang="zh-CN" altLang="en-US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概述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DA1A5F51-BF70-616D-F724-9FA4D37F28FB}"/>
              </a:ext>
            </a:extLst>
          </p:cNvPr>
          <p:cNvSpPr txBox="1">
            <a:spLocks/>
          </p:cNvSpPr>
          <p:nvPr/>
        </p:nvSpPr>
        <p:spPr bwMode="auto">
          <a:xfrm>
            <a:off x="1981200" y="1966899"/>
            <a:ext cx="864870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蒙特卡罗算法（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Monte Carlo Method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MC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）是通过从概率模型的随机采样进行近似值计算的方法，其核心是随机采样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常用的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MC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有：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直接采样法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直接采样往往比较困难，为此可采用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87450" marR="0" lvl="2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拒绝采样法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87450" marR="0" lvl="2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重要性采样法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这些采样也有很多局限性，尤其对高维空间的采样，拒绝采样效率低，而且很难找到对应的建议分布，为此，我们可以采用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MCMC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73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推断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en-US" altLang="zh-CN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MCMC</a:t>
            </a:r>
            <a:r>
              <a:rPr lang="zh-CN" altLang="en-US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概述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DA1A5F51-BF70-616D-F724-9FA4D37F28FB}"/>
              </a:ext>
            </a:extLst>
          </p:cNvPr>
          <p:cNvSpPr txBox="1">
            <a:spLocks/>
          </p:cNvSpPr>
          <p:nvPr/>
        </p:nvSpPr>
        <p:spPr bwMode="auto">
          <a:xfrm>
            <a:off x="1981200" y="1966899"/>
            <a:ext cx="85153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马尔科夫链蒙特卡罗（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Markov chain Monte Carlo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MCMC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）则是以马尔科夫链为概率模型的蒙特卡罗算法。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其核心思想是构造一个马尔科夫链，使其平稳分布就是要采样的分布，利用该平稳分布的采样进行近似值的计算。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常用的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MCMC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方法有：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MCMC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采样算法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Metropopis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-Hastings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算法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Gibbs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算法</a:t>
            </a: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0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AIGC</a:t>
            </a:r>
            <a:r>
              <a:rPr lang="zh-CN" altLang="zh-CN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数学基础</a:t>
            </a:r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概述</a:t>
            </a:r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0F34C10-1588-D9DB-625D-1C9F9499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2274898"/>
            <a:ext cx="5930900" cy="444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92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强化学习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如何破解</a:t>
            </a:r>
            <a:r>
              <a:rPr lang="zh-CN" altLang="en-US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强化学习难入门这个问题？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E308E2A-5CD9-6260-A01B-53A1B55B5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4069D46D-5325-AFDC-A006-CBDA67EF1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8EBDC5A-11D0-5236-73CF-12200F4E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43" y="2166916"/>
            <a:ext cx="8229600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3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zh-CN" altLang="en-US" sz="2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强化学习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zh-CN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智能体（</a:t>
            </a:r>
            <a:r>
              <a:rPr lang="en-US" altLang="zh-CN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Agent</a:t>
            </a:r>
            <a:r>
              <a:rPr lang="zh-CN" altLang="zh-CN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）与环境（</a:t>
            </a:r>
            <a:r>
              <a:rPr lang="en-US" altLang="zh-CN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Environment</a:t>
            </a:r>
            <a:r>
              <a:rPr lang="zh-CN" altLang="zh-CN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）的交互</a:t>
            </a:r>
            <a:r>
              <a:rPr lang="zh-CN" altLang="en-US" sz="24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示意图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DA1A5F51-BF70-616D-F724-9FA4D37F28FB}"/>
              </a:ext>
            </a:extLst>
          </p:cNvPr>
          <p:cNvSpPr txBox="1">
            <a:spLocks/>
          </p:cNvSpPr>
          <p:nvPr/>
        </p:nvSpPr>
        <p:spPr bwMode="auto">
          <a:xfrm>
            <a:off x="1981200" y="1966899"/>
            <a:ext cx="85153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E308E2A-5CD9-6260-A01B-53A1B55B5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4069D46D-5325-AFDC-A006-CBDA67EF1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C5C60C79-1C5C-4DCC-553B-A119712E1B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632" y="2095500"/>
          <a:ext cx="8159168" cy="4162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434486" imgH="1710258" progId="Visio.Drawing.11">
                  <p:embed/>
                </p:oleObj>
              </mc:Choice>
              <mc:Fallback>
                <p:oleObj name="Visio" r:id="rId3" imgW="4434486" imgH="1710258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C5C60C79-1C5C-4DCC-553B-A119712E1B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632" y="2095500"/>
                        <a:ext cx="8159168" cy="41624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921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强化学习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几个重要概念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DA1A5F51-BF70-616D-F724-9FA4D37F28FB}"/>
              </a:ext>
            </a:extLst>
          </p:cNvPr>
          <p:cNvSpPr txBox="1">
            <a:spLocks/>
          </p:cNvSpPr>
          <p:nvPr/>
        </p:nvSpPr>
        <p:spPr bwMode="auto">
          <a:xfrm>
            <a:off x="1981200" y="1966899"/>
            <a:ext cx="85153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马尔科夫性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简单来说：随机过程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马尔科夫性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马尔科夫过程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马尔可夫过程（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Markov Process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）指具有马尔可夫性质的随机过程，也被称为马尔可夫链（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Markov chain</a:t>
            </a: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马尔科夫性，简单又不失高效？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马尔可夫性类似于两两相扣的铁链（如下图），虽然是两两相扣，却能把历史和现在连接在一起，构成一个长长的铁链。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E308E2A-5CD9-6260-A01B-53A1B55B5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4388F5F-7CF4-F824-4489-3482C3AB8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605" y="5262574"/>
            <a:ext cx="6551295" cy="1003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062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强化学习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几个重要概念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DA1A5F51-BF70-616D-F724-9FA4D37F28F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马尔可夫过程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通常用元组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&lt;S,P&gt;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描述一个马尔可夫过程，其中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是有限数量的状态集合，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是状态转移矩阵（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state transition matrix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）。</a:t>
                </a:r>
                <a:endParaRPr kumimoji="0" lang="en-US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假设一共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有个状态，此时</a:t>
                </a:r>
                <a14:m>
                  <m:oMath xmlns:m="http://schemas.openxmlformats.org/officeDocument/2006/math"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kumimoji="0" lang="zh-CN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晴天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zh-CN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多云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zh-CN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雨天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。状态转移矩阵</a:t>
                </a:r>
                <a14:m>
                  <m:oMath xmlns:m="http://schemas.openxmlformats.org/officeDocument/2006/math"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𝒫</m:t>
                    </m:r>
                  </m:oMath>
                </a14:m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定义了所有状态对之间的转移概率</a:t>
                </a: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通常用</a:t>
                </a:r>
                <a14:m>
                  <m:oMath xmlns:m="http://schemas.openxmlformats.org/officeDocument/2006/math"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CN" sz="20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CN" sz="20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zh-CN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晴天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zh-CN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多云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，如下图</a:t>
                </a:r>
                <a:r>
                  <a:rPr kumimoji="0" lang="zh-CN" altLang="en-US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zh-CN" altLang="zh-CN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marR="0" lvl="0" indent="-273050" algn="l" defTabSz="914400" rtl="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内容占位符 5">
                <a:extLst>
                  <a:ext uri="{FF2B5EF4-FFF2-40B4-BE49-F238E27FC236}">
                    <a16:creationId xmlns:a16="http://schemas.microsoft.com/office/drawing/2014/main" id="{DA1A5F51-BF70-616D-F724-9FA4D37F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966899"/>
                <a:ext cx="8515350" cy="4557726"/>
              </a:xfrm>
              <a:prstGeom prst="rect">
                <a:avLst/>
              </a:prstGeom>
              <a:blipFill>
                <a:blip r:embed="rId3"/>
                <a:stretch>
                  <a:fillRect l="-716" t="-160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">
            <a:extLst>
              <a:ext uri="{FF2B5EF4-FFF2-40B4-BE49-F238E27FC236}">
                <a16:creationId xmlns:a16="http://schemas.microsoft.com/office/drawing/2014/main" id="{2E308E2A-5CD9-6260-A01B-53A1B55B5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56FB62A-0C44-F719-AECA-5FBBDD12C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D015DD2-EE70-E3E3-9BF3-3EBBF1FB61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0575" y="3898900"/>
          <a:ext cx="50482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044794" imgH="3538940" progId="Visio.Drawing.11">
                  <p:embed/>
                </p:oleObj>
              </mc:Choice>
              <mc:Fallback>
                <p:oleObj name="Visio" r:id="rId4" imgW="5044794" imgH="3538940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7D015DD2-EE70-E3E3-9BF3-3EBBF1FB6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575" y="3898900"/>
                        <a:ext cx="5048250" cy="245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26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强化学习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几个重要概念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DA1A5F51-BF70-616D-F724-9FA4D37F28FB}"/>
              </a:ext>
            </a:extLst>
          </p:cNvPr>
          <p:cNvSpPr txBox="1">
            <a:spLocks/>
          </p:cNvSpPr>
          <p:nvPr/>
        </p:nvSpPr>
        <p:spPr bwMode="auto">
          <a:xfrm>
            <a:off x="1981200" y="1966899"/>
            <a:ext cx="85153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E308E2A-5CD9-6260-A01B-53A1B55B5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56FB62A-0C44-F719-AECA-5FBBDD12C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A4E1793-EB5D-B90E-4DEE-49068755A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04B5D604-72E8-5177-9ADD-4451E3EE30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5450" y="2151564"/>
          <a:ext cx="8486775" cy="3976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896817" imgH="4249839" progId="Visio.Drawing.11">
                  <p:embed/>
                </p:oleObj>
              </mc:Choice>
              <mc:Fallback>
                <p:oleObj name="Visio" r:id="rId3" imgW="5896817" imgH="4249839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04B5D604-72E8-5177-9ADD-4451E3EE30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2151564"/>
                        <a:ext cx="8486775" cy="3976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2562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强化学习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几种近似推断方法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DA1A5F51-BF70-616D-F724-9FA4D37F28FB}"/>
              </a:ext>
            </a:extLst>
          </p:cNvPr>
          <p:cNvSpPr txBox="1">
            <a:spLocks/>
          </p:cNvSpPr>
          <p:nvPr/>
        </p:nvSpPr>
        <p:spPr bwMode="auto">
          <a:xfrm>
            <a:off x="1981200" y="1966899"/>
            <a:ext cx="8515350" cy="455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E308E2A-5CD9-6260-A01B-53A1B55B5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56FB62A-0C44-F719-AECA-5FBBDD12C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668CB00-BB70-37F4-21BE-E4F93E48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6" y="1976428"/>
            <a:ext cx="8143874" cy="42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5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强化学习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基于策略梯度算法之间的关系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83802F2-F34A-4EE2-60D7-880871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FD61ABE-71B8-5286-95AB-30AB4914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E308E2A-5CD9-6260-A01B-53A1B55B5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56FB62A-0C44-F719-AECA-5FBBDD12C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6ABADD1-FEE2-888E-E8EF-6B12CA12E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A37453E1-1891-AAA3-BA2A-77913AB1B5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2625" y="2105807"/>
          <a:ext cx="8258175" cy="4466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1792" imgH="6802500" progId="Visio.Drawing.11">
                  <p:embed/>
                </p:oleObj>
              </mc:Choice>
              <mc:Fallback>
                <p:oleObj name="Visio" r:id="rId3" imgW="6271792" imgH="6802500" progId="Visio.Drawing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A37453E1-1891-AAA3-BA2A-77913AB1B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2105807"/>
                        <a:ext cx="8258175" cy="44664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9286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3525071"/>
            <a:ext cx="82296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zh-CN" alt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 谢！</a:t>
            </a:r>
            <a:endParaRPr lang="en-US" altLang="zh-CN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93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矩阵运算</a:t>
            </a:r>
            <a:r>
              <a:rPr lang="en-US" altLang="zh-CN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数组</a:t>
            </a:r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482A9D-B136-3834-A160-8B91F19A9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4" y="2419186"/>
            <a:ext cx="8258175" cy="4038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80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矩阵运算</a:t>
            </a:r>
            <a:r>
              <a:rPr lang="en-US" altLang="zh-CN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遂元操作</a:t>
            </a:r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EBF207D-61BC-AD5E-DD03-6FFF16F78D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4125" y="2622549"/>
          <a:ext cx="6553200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197500" imgH="1102960" progId="Visio.Drawing.11">
                  <p:embed/>
                </p:oleObj>
              </mc:Choice>
              <mc:Fallback>
                <p:oleObj name="Visio" r:id="rId3" imgW="3197500" imgH="1102960" progId="Visio.Drawing.11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CEBF207D-61BC-AD5E-DD03-6FFF16F78D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25" y="2622549"/>
                        <a:ext cx="6553200" cy="2835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430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矩阵运算</a:t>
            </a:r>
            <a:r>
              <a:rPr lang="en-US" altLang="zh-CN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点积运算</a:t>
            </a:r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FD15EE0B-A786-91BF-EB2A-F01BE9D1DE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7875" y="2166916"/>
          <a:ext cx="7686675" cy="3824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43153" imgH="2212805" progId="Visio.Drawing.11">
                  <p:embed/>
                </p:oleObj>
              </mc:Choice>
              <mc:Fallback>
                <p:oleObj name="Visio" r:id="rId3" imgW="4343153" imgH="2212805" progId="Visio.Drawing.11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FD15EE0B-A786-91BF-EB2A-F01BE9D1DE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2166916"/>
                        <a:ext cx="7686675" cy="38243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04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矩阵运算</a:t>
            </a:r>
            <a:r>
              <a:rPr lang="en-US" altLang="zh-CN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应用</a:t>
            </a:r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29D3C6-C2FB-2970-7E2B-E2CABDA8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66916"/>
            <a:ext cx="8382000" cy="41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4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zh-CN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随机变量及其分布</a:t>
            </a: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AFBAC29-8B98-C048-2EBD-6215D1E5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67" y="2206625"/>
            <a:ext cx="7826477" cy="39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4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概率论概述</a:t>
            </a:r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103BEB7A-CD3D-5741-86FA-D84127AE5F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500" y="2084439"/>
          <a:ext cx="8115300" cy="4473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10878" imgH="3479198" progId="Visio.Drawing.11">
                  <p:embed/>
                </p:oleObj>
              </mc:Choice>
              <mc:Fallback>
                <p:oleObj name="Visio" r:id="rId3" imgW="4810878" imgH="3479198" progId="Visio.Drawing.11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103BEB7A-CD3D-5741-86FA-D84127AE5F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2084439"/>
                        <a:ext cx="8115300" cy="44736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313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493-DC35-D65E-CB9D-42FBA820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>
            <a:extLst>
              <a:ext uri="{FF2B5EF4-FFF2-40B4-BE49-F238E27FC236}">
                <a16:creationId xmlns:a16="http://schemas.microsoft.com/office/drawing/2014/main" id="{FE7DB152-1362-38AD-2CDA-1CB29562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800" dirty="0"/>
              <a:t>第</a:t>
            </a:r>
            <a:r>
              <a:rPr lang="en-US" altLang="zh-CN" sz="4800" dirty="0"/>
              <a:t>13</a:t>
            </a:r>
            <a:r>
              <a:rPr lang="zh-CN" altLang="en-US" sz="4800" dirty="0"/>
              <a:t>章 </a:t>
            </a:r>
            <a:r>
              <a:rPr lang="en-US" altLang="zh-CN" sz="4800" dirty="0"/>
              <a:t>AIGC</a:t>
            </a:r>
            <a:r>
              <a:rPr lang="zh-CN" altLang="zh-CN" sz="4800" dirty="0"/>
              <a:t>数学基础</a:t>
            </a:r>
            <a:endParaRPr lang="en-US" altLang="zh-CN" sz="4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8F550-5844-AF00-8F37-5354C50B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38180-8AD2-45A0-8F0C-CA0635E875CA}" type="slidenum"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F3AC237-BC12-580E-99A1-06980BF0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C662CFD-CA85-1672-2685-34B334C0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1547801"/>
            <a:ext cx="8229600" cy="428627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随机变量及其分布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---</a:t>
            </a:r>
            <a:r>
              <a:rPr lang="zh-CN" altLang="en-US" sz="2400" b="1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混合模型示例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zh-CN" sz="2400" b="1" dirty="0">
              <a:latin typeface="黑体" panose="02010609060101010101" pitchFamily="49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557E7-DD6F-C030-46A1-ACB104717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41C57-5273-5E89-5155-B757B18E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3E3D0-B487-A3E4-AB1F-E9A250D1A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DD5C9C-77AC-8ADA-BA13-24397EEF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6E6968E-8C19-7BE3-3E57-CBF430B68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FEC9913-2F19-8BAC-BC8A-AB5B1DC6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E1767C-043B-A8FA-61CA-6D2F22763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2BAEEC-7217-4AD0-058F-17D94318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A5E318F-24C5-682B-1749-BED8D13A9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711929B-C5FD-30F4-F714-32DE40FD9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DF0A21-8216-39C1-C970-2B5421E0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F0A5490-B917-548A-1856-378F1129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FA2C45A-738F-7E14-ADCA-5C44A2CD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12EC06A-1D80-7E57-9EE8-E264FC7E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34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52BC7D1-C32C-A987-CC09-97319395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1" y="2166916"/>
            <a:ext cx="8048624" cy="4281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28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Microsoft Office PowerPoint</Application>
  <PresentationFormat>宽屏</PresentationFormat>
  <Paragraphs>179</Paragraphs>
  <Slides>27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等线</vt:lpstr>
      <vt:lpstr>等线 Light</vt:lpstr>
      <vt:lpstr>黑体</vt:lpstr>
      <vt:lpstr>宋体</vt:lpstr>
      <vt:lpstr>Arial</vt:lpstr>
      <vt:lpstr>Cambria Math</vt:lpstr>
      <vt:lpstr>Times New Roman</vt:lpstr>
      <vt:lpstr>Wingdings 2</vt:lpstr>
      <vt:lpstr>Office 主题​​</vt:lpstr>
      <vt:lpstr>1_Office 主题​​</vt:lpstr>
      <vt:lpstr>Visio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第13章 AIGC数学基础</vt:lpstr>
      <vt:lpstr>谢 谢！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第13章 AIGC数学基础</dc:title>
  <dc:creator>maogui wu</dc:creator>
  <cp:lastModifiedBy>maogui wu</cp:lastModifiedBy>
  <cp:revision>2</cp:revision>
  <dcterms:created xsi:type="dcterms:W3CDTF">2024-04-30T11:48:36Z</dcterms:created>
  <dcterms:modified xsi:type="dcterms:W3CDTF">2024-04-30T11:49:24Z</dcterms:modified>
</cp:coreProperties>
</file>